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6" r:id="rId10"/>
  </p:sldIdLst>
  <p:sldSz cx="14630400" cy="8229600"/>
  <p:notesSz cx="8229600" cy="14630400"/>
  <p:embeddedFontLst>
    <p:embeddedFont>
      <p:font typeface="Fira Sans" panose="020B0503050000020004" pitchFamily="34" charset="0"/>
      <p:regular r:id="rId12"/>
      <p:bold r:id="rId13"/>
    </p:embeddedFont>
    <p:embeddedFont>
      <p:font typeface="Inconsolata Bold" pitchFamily="1" charset="0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16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5428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516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27666"/>
            <a:ext cx="7556421" cy="4253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Emotion-Aware Mental Health Chatbot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6280190" y="589799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By: Arjun K &amp; Noor  Muhammed </a:t>
            </a:r>
            <a:r>
              <a:rPr lang="en-US" sz="1750" b="1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anwar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653891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Building empathetic technology to support mental wellness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EB4D21-AABC-4A0C-9AF8-071973400A51}"/>
              </a:ext>
            </a:extLst>
          </p:cNvPr>
          <p:cNvSpPr/>
          <p:nvPr/>
        </p:nvSpPr>
        <p:spPr>
          <a:xfrm>
            <a:off x="12870180" y="7789544"/>
            <a:ext cx="1760220" cy="362904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24163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119064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The Growing Need for Mental Health Support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Mental health challenges are escalating worldwide, yet many individuals hesitate to seek professional support due to persistent stigma and accessibility barriers.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438406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Our innovative chatbot creates a </a:t>
            </a:r>
            <a:r>
              <a:rPr lang="en-US" sz="1750" dirty="0">
                <a:solidFill>
                  <a:srgbClr val="F94CA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safe, private, and accessible platform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that provides 24/7 emotional support without judgment.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68284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technology bridges the gap between immediate need and professional care, offering empathetic assistance when it matters most.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09BED3D-55B1-4145-92BB-FD500BF380C1}"/>
              </a:ext>
            </a:extLst>
          </p:cNvPr>
          <p:cNvSpPr/>
          <p:nvPr/>
        </p:nvSpPr>
        <p:spPr>
          <a:xfrm>
            <a:off x="12870180" y="7789544"/>
            <a:ext cx="1760220" cy="362904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24163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980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22208"/>
            <a:ext cx="6407944" cy="1669852"/>
          </a:xfrm>
          <a:prstGeom prst="roundRect">
            <a:avLst>
              <a:gd name="adj" fmla="val 2038"/>
            </a:avLst>
          </a:prstGeom>
          <a:solidFill>
            <a:srgbClr val="433550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26490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Emotion Detection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139440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Advanced recognition of user emotions through both text and voice inputs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2422208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433550"/>
          </a:solidFill>
          <a:ln/>
        </p:spPr>
      </p:sp>
      <p:sp>
        <p:nvSpPr>
          <p:cNvPr id="7" name="Text 5"/>
          <p:cNvSpPr/>
          <p:nvPr/>
        </p:nvSpPr>
        <p:spPr>
          <a:xfrm>
            <a:off x="7655362" y="26490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Empathetic Responses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55362" y="3139440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Contextually appropriate, supportive replies that demonstrate understanding and compassion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318873"/>
            <a:ext cx="6407944" cy="1669852"/>
          </a:xfrm>
          <a:prstGeom prst="roundRect">
            <a:avLst>
              <a:gd name="adj" fmla="val 2038"/>
            </a:avLst>
          </a:prstGeom>
          <a:solidFill>
            <a:srgbClr val="433550"/>
          </a:solidFill>
          <a:ln/>
        </p:spPr>
      </p:sp>
      <p:sp>
        <p:nvSpPr>
          <p:cNvPr id="10" name="Text 8"/>
          <p:cNvSpPr/>
          <p:nvPr/>
        </p:nvSpPr>
        <p:spPr>
          <a:xfrm>
            <a:off x="1020604" y="45456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IN" sz="2200" dirty="0">
                <a:solidFill>
                  <a:schemeClr val="bg1">
                    <a:lumMod val="95000"/>
                  </a:schemeClr>
                </a:solidFill>
                <a:latin typeface="Inconsolata Bold" pitchFamily="1" charset="0"/>
                <a:ea typeface="Inconsolata Bold" pitchFamily="1" charset="0"/>
              </a:rPr>
              <a:t>Support for many languages</a:t>
            </a:r>
            <a:r>
              <a:rPr lang="en-IN" sz="2400" dirty="0"/>
              <a:t>.</a:t>
            </a: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  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0604" y="5036106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Seamless communication in English and regional languages to ensure broad accessibility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4318873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433550"/>
          </a:solidFill>
          <a:ln/>
        </p:spPr>
      </p:sp>
      <p:sp>
        <p:nvSpPr>
          <p:cNvPr id="13" name="Text 11"/>
          <p:cNvSpPr/>
          <p:nvPr/>
        </p:nvSpPr>
        <p:spPr>
          <a:xfrm>
            <a:off x="7655362" y="4545687"/>
            <a:ext cx="31171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Secure Data Management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55362" y="5036106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</a:rPr>
              <a:t>Safe storage of chat history with privacy as a priority</a:t>
            </a:r>
            <a:r>
              <a:rPr lang="en-US" sz="1600" dirty="0"/>
              <a:t>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624387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Our mission centres on creating technology that truly understands and responds to human emotional needs with </a:t>
            </a:r>
            <a:r>
              <a:rPr lang="en-US" sz="1750" dirty="0">
                <a:solidFill>
                  <a:srgbClr val="F94CA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accessibility through text, voice, and translations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B1A28D-FD05-4A57-BFA5-6FEA5918951F}"/>
              </a:ext>
            </a:extLst>
          </p:cNvPr>
          <p:cNvSpPr/>
          <p:nvPr/>
        </p:nvSpPr>
        <p:spPr>
          <a:xfrm>
            <a:off x="12870180" y="7789544"/>
            <a:ext cx="1760220" cy="362904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24163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6855" y="437555"/>
            <a:ext cx="5965031" cy="497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Comprehensive Technology Stack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556855" y="1252895"/>
            <a:ext cx="13516689" cy="962263"/>
          </a:xfrm>
          <a:prstGeom prst="roundRect">
            <a:avLst>
              <a:gd name="adj" fmla="val 2480"/>
            </a:avLst>
          </a:prstGeom>
          <a:solidFill>
            <a:srgbClr val="241631"/>
          </a:solidFill>
          <a:ln w="22860">
            <a:solidFill>
              <a:srgbClr val="5C4E6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79715" y="1275755"/>
            <a:ext cx="636389" cy="916543"/>
          </a:xfrm>
          <a:prstGeom prst="rect">
            <a:avLst/>
          </a:prstGeom>
          <a:solidFill>
            <a:srgbClr val="433550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550" y="1584841"/>
            <a:ext cx="238601" cy="29825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375172" y="1434822"/>
            <a:ext cx="1989058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Framework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1375172" y="1778794"/>
            <a:ext cx="12675513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Django</a:t>
            </a: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- web framework providing secure user authentication and scalable architecture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556855" y="2374225"/>
            <a:ext cx="13516689" cy="962263"/>
          </a:xfrm>
          <a:prstGeom prst="roundRect">
            <a:avLst>
              <a:gd name="adj" fmla="val 2480"/>
            </a:avLst>
          </a:prstGeom>
          <a:solidFill>
            <a:srgbClr val="241631"/>
          </a:solidFill>
          <a:ln w="22860">
            <a:solidFill>
              <a:srgbClr val="5C4E69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79715" y="2397085"/>
            <a:ext cx="636389" cy="916543"/>
          </a:xfrm>
          <a:prstGeom prst="rect">
            <a:avLst/>
          </a:prstGeom>
          <a:solidFill>
            <a:srgbClr val="433550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50" y="2706172"/>
            <a:ext cx="238601" cy="29825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375172" y="2556153"/>
            <a:ext cx="1989058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Database</a:t>
            </a:r>
            <a:endParaRPr lang="en-US" sz="1550" dirty="0"/>
          </a:p>
        </p:txBody>
      </p:sp>
      <p:sp>
        <p:nvSpPr>
          <p:cNvPr id="12" name="Text 8"/>
          <p:cNvSpPr/>
          <p:nvPr/>
        </p:nvSpPr>
        <p:spPr>
          <a:xfrm>
            <a:off x="1375172" y="2900124"/>
            <a:ext cx="12675513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Django ORM</a:t>
            </a: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- Efficient data management for user profiles and conversation history</a:t>
            </a:r>
            <a:endParaRPr lang="en-US" sz="1250" dirty="0"/>
          </a:p>
        </p:txBody>
      </p:sp>
      <p:sp>
        <p:nvSpPr>
          <p:cNvPr id="13" name="Shape 9"/>
          <p:cNvSpPr/>
          <p:nvPr/>
        </p:nvSpPr>
        <p:spPr>
          <a:xfrm>
            <a:off x="335161" y="3495556"/>
            <a:ext cx="13516689" cy="962263"/>
          </a:xfrm>
          <a:prstGeom prst="roundRect">
            <a:avLst>
              <a:gd name="adj" fmla="val 2480"/>
            </a:avLst>
          </a:prstGeom>
          <a:solidFill>
            <a:srgbClr val="241631"/>
          </a:solidFill>
          <a:ln w="22860">
            <a:solidFill>
              <a:srgbClr val="5C4E69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4" name="Shape 10"/>
          <p:cNvSpPr/>
          <p:nvPr/>
        </p:nvSpPr>
        <p:spPr>
          <a:xfrm>
            <a:off x="579715" y="3518416"/>
            <a:ext cx="636389" cy="916543"/>
          </a:xfrm>
          <a:prstGeom prst="rect">
            <a:avLst/>
          </a:prstGeom>
          <a:solidFill>
            <a:srgbClr val="433550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550" y="3827502"/>
            <a:ext cx="238601" cy="29825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375172" y="3677483"/>
            <a:ext cx="1989058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AI Engine</a:t>
            </a:r>
            <a:endParaRPr lang="en-US" sz="1550" dirty="0"/>
          </a:p>
        </p:txBody>
      </p:sp>
      <p:sp>
        <p:nvSpPr>
          <p:cNvPr id="17" name="Text 12"/>
          <p:cNvSpPr/>
          <p:nvPr/>
        </p:nvSpPr>
        <p:spPr>
          <a:xfrm>
            <a:off x="1375172" y="4021455"/>
            <a:ext cx="12675513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dirty="0" err="1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</a:rPr>
              <a:t>Ollama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</a:rPr>
              <a:t> – Advanced language model (Gemma 7B) generating contextually empathetic responses.</a:t>
            </a:r>
            <a:endParaRPr lang="en-US" sz="1250" dirty="0">
              <a:solidFill>
                <a:schemeClr val="bg1">
                  <a:lumMod val="95000"/>
                </a:schemeClr>
              </a:solidFill>
              <a:latin typeface="Fira Sans" panose="020B0503050000020004" pitchFamily="34" charset="0"/>
            </a:endParaRPr>
          </a:p>
        </p:txBody>
      </p:sp>
      <p:sp>
        <p:nvSpPr>
          <p:cNvPr id="18" name="Shape 13"/>
          <p:cNvSpPr/>
          <p:nvPr/>
        </p:nvSpPr>
        <p:spPr>
          <a:xfrm>
            <a:off x="556855" y="4616887"/>
            <a:ext cx="13516689" cy="962263"/>
          </a:xfrm>
          <a:prstGeom prst="roundRect">
            <a:avLst>
              <a:gd name="adj" fmla="val 2480"/>
            </a:avLst>
          </a:prstGeom>
          <a:solidFill>
            <a:srgbClr val="241631"/>
          </a:solidFill>
          <a:ln w="22860">
            <a:solidFill>
              <a:srgbClr val="5C4E69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579715" y="4639747"/>
            <a:ext cx="636389" cy="916543"/>
          </a:xfrm>
          <a:prstGeom prst="rect">
            <a:avLst/>
          </a:prstGeom>
          <a:solidFill>
            <a:srgbClr val="433550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550" y="4948833"/>
            <a:ext cx="238601" cy="29825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375172" y="4798814"/>
            <a:ext cx="1989058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Speech Processing</a:t>
            </a:r>
            <a:endParaRPr lang="en-US" sz="1550" dirty="0"/>
          </a:p>
        </p:txBody>
      </p:sp>
      <p:sp>
        <p:nvSpPr>
          <p:cNvPr id="22" name="Text 16"/>
          <p:cNvSpPr/>
          <p:nvPr/>
        </p:nvSpPr>
        <p:spPr>
          <a:xfrm>
            <a:off x="1375172" y="5142786"/>
            <a:ext cx="12675513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Whisper &amp; pyttsx3</a:t>
            </a: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- Seamless voice-to-text and text-to-speech capabilities</a:t>
            </a:r>
            <a:endParaRPr lang="en-US" sz="1250" dirty="0"/>
          </a:p>
        </p:txBody>
      </p:sp>
      <p:sp>
        <p:nvSpPr>
          <p:cNvPr id="23" name="Shape 17"/>
          <p:cNvSpPr/>
          <p:nvPr/>
        </p:nvSpPr>
        <p:spPr>
          <a:xfrm>
            <a:off x="556855" y="5738217"/>
            <a:ext cx="13516689" cy="962263"/>
          </a:xfrm>
          <a:prstGeom prst="roundRect">
            <a:avLst>
              <a:gd name="adj" fmla="val 2480"/>
            </a:avLst>
          </a:prstGeom>
          <a:solidFill>
            <a:srgbClr val="241631"/>
          </a:solidFill>
          <a:ln w="22860">
            <a:solidFill>
              <a:srgbClr val="5C4E69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579715" y="5761077"/>
            <a:ext cx="636389" cy="916543"/>
          </a:xfrm>
          <a:prstGeom prst="rect">
            <a:avLst/>
          </a:prstGeom>
          <a:solidFill>
            <a:srgbClr val="433550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550" y="6070163"/>
            <a:ext cx="238601" cy="298252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1375172" y="5920145"/>
            <a:ext cx="1989058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Translation</a:t>
            </a:r>
            <a:endParaRPr lang="en-US" sz="1550" dirty="0"/>
          </a:p>
        </p:txBody>
      </p:sp>
      <p:sp>
        <p:nvSpPr>
          <p:cNvPr id="27" name="Text 20"/>
          <p:cNvSpPr/>
          <p:nvPr/>
        </p:nvSpPr>
        <p:spPr>
          <a:xfrm>
            <a:off x="1375172" y="6264116"/>
            <a:ext cx="12675513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Google Translator API</a:t>
            </a: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- Real-time multilingual communication support</a:t>
            </a:r>
            <a:endParaRPr lang="en-US" sz="1250" dirty="0"/>
          </a:p>
        </p:txBody>
      </p:sp>
      <p:sp>
        <p:nvSpPr>
          <p:cNvPr id="28" name="Shape 21"/>
          <p:cNvSpPr/>
          <p:nvPr/>
        </p:nvSpPr>
        <p:spPr>
          <a:xfrm>
            <a:off x="556855" y="6859548"/>
            <a:ext cx="13516689" cy="962263"/>
          </a:xfrm>
          <a:prstGeom prst="roundRect">
            <a:avLst>
              <a:gd name="adj" fmla="val 2480"/>
            </a:avLst>
          </a:prstGeom>
          <a:solidFill>
            <a:srgbClr val="241631"/>
          </a:solidFill>
          <a:ln w="22860">
            <a:solidFill>
              <a:srgbClr val="5C4E69"/>
            </a:solidFill>
            <a:prstDash val="solid"/>
          </a:ln>
        </p:spPr>
      </p:sp>
      <p:sp>
        <p:nvSpPr>
          <p:cNvPr id="29" name="Shape 22"/>
          <p:cNvSpPr/>
          <p:nvPr/>
        </p:nvSpPr>
        <p:spPr>
          <a:xfrm>
            <a:off x="579715" y="6882408"/>
            <a:ext cx="636389" cy="916543"/>
          </a:xfrm>
          <a:prstGeom prst="rect">
            <a:avLst/>
          </a:prstGeom>
          <a:solidFill>
            <a:srgbClr val="433550"/>
          </a:solidFill>
          <a:ln/>
        </p:spPr>
      </p:sp>
      <p:pic>
        <p:nvPicPr>
          <p:cNvPr id="30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550" y="7191494"/>
            <a:ext cx="238601" cy="298252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1375172" y="7041475"/>
            <a:ext cx="1989058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Frontend</a:t>
            </a:r>
            <a:endParaRPr lang="en-US" sz="1550" dirty="0"/>
          </a:p>
        </p:txBody>
      </p:sp>
      <p:sp>
        <p:nvSpPr>
          <p:cNvPr id="32" name="Text 24"/>
          <p:cNvSpPr/>
          <p:nvPr/>
        </p:nvSpPr>
        <p:spPr>
          <a:xfrm>
            <a:off x="1375172" y="7385447"/>
            <a:ext cx="12675513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HTML, CSS, JavaScript</a:t>
            </a: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- user interface through Django templates</a:t>
            </a:r>
            <a:endParaRPr lang="en-US" sz="125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2BDB3B6-0733-4B51-B4B1-1FEDF64860AB}"/>
              </a:ext>
            </a:extLst>
          </p:cNvPr>
          <p:cNvSpPr/>
          <p:nvPr/>
        </p:nvSpPr>
        <p:spPr>
          <a:xfrm>
            <a:off x="12870180" y="7823834"/>
            <a:ext cx="1760220" cy="362904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24163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58"/>
            <a:ext cx="5486400" cy="82315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1481" y="506849"/>
            <a:ext cx="6450806" cy="576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System Architecture Overview</a:t>
            </a:r>
            <a:endParaRPr lang="en-US" sz="36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481" y="1359337"/>
            <a:ext cx="921663" cy="110597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37452" y="1543645"/>
            <a:ext cx="2304217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User Input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7237452" y="1942028"/>
            <a:ext cx="674786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Text or voice message is received through the interface</a:t>
            </a:r>
            <a:r>
              <a:rPr lang="en-US" sz="1600" dirty="0"/>
              <a:t>.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481" y="2465308"/>
            <a:ext cx="921663" cy="110597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237452" y="2649617"/>
            <a:ext cx="2304217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Processing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7237452" y="3048000"/>
            <a:ext cx="674786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 preprocessing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1481" y="3571280"/>
            <a:ext cx="921663" cy="110597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37452" y="3755588"/>
            <a:ext cx="2304217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Response Generation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7237452" y="4153972"/>
            <a:ext cx="674786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AI generates empathetic, contextually appropriate replies</a:t>
            </a:r>
            <a:endParaRPr lang="en-US" sz="14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1481" y="4677251"/>
            <a:ext cx="921663" cy="110597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237452" y="4861560"/>
            <a:ext cx="2304217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Output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7237452" y="5259943"/>
            <a:ext cx="674786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The reply is shown as text and spoken through audio</a:t>
            </a:r>
            <a:endParaRPr lang="en-US" sz="14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Text 9"/>
          <p:cNvSpPr/>
          <p:nvPr/>
        </p:nvSpPr>
        <p:spPr>
          <a:xfrm>
            <a:off x="6131481" y="6174819"/>
            <a:ext cx="2304217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Frontend Components</a:t>
            </a:r>
            <a:endParaRPr lang="en-US" sz="1800" dirty="0"/>
          </a:p>
        </p:txBody>
      </p:sp>
      <p:sp>
        <p:nvSpPr>
          <p:cNvPr id="17" name="Text 10"/>
          <p:cNvSpPr/>
          <p:nvPr/>
        </p:nvSpPr>
        <p:spPr>
          <a:xfrm>
            <a:off x="6131481" y="6647021"/>
            <a:ext cx="370212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Secure login system</a:t>
            </a:r>
            <a:endParaRPr lang="en-US" sz="1450" dirty="0"/>
          </a:p>
        </p:txBody>
      </p:sp>
      <p:sp>
        <p:nvSpPr>
          <p:cNvPr id="18" name="Text 11"/>
          <p:cNvSpPr/>
          <p:nvPr/>
        </p:nvSpPr>
        <p:spPr>
          <a:xfrm>
            <a:off x="6131481" y="7006233"/>
            <a:ext cx="370212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Interactive chat interface</a:t>
            </a:r>
            <a:endParaRPr lang="en-US" sz="1450" dirty="0"/>
          </a:p>
        </p:txBody>
      </p:sp>
      <p:sp>
        <p:nvSpPr>
          <p:cNvPr id="19" name="Text 12"/>
          <p:cNvSpPr/>
          <p:nvPr/>
        </p:nvSpPr>
        <p:spPr>
          <a:xfrm>
            <a:off x="6131481" y="7365444"/>
            <a:ext cx="370212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Voice upload functionality</a:t>
            </a:r>
            <a:endParaRPr lang="en-US" sz="1450" dirty="0"/>
          </a:p>
        </p:txBody>
      </p:sp>
      <p:sp>
        <p:nvSpPr>
          <p:cNvPr id="20" name="Text 13"/>
          <p:cNvSpPr/>
          <p:nvPr/>
        </p:nvSpPr>
        <p:spPr>
          <a:xfrm>
            <a:off x="10290810" y="6174819"/>
            <a:ext cx="2304217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Backend Services</a:t>
            </a:r>
            <a:endParaRPr lang="en-US" sz="1800" dirty="0"/>
          </a:p>
        </p:txBody>
      </p:sp>
      <p:sp>
        <p:nvSpPr>
          <p:cNvPr id="21" name="Text 14"/>
          <p:cNvSpPr/>
          <p:nvPr/>
        </p:nvSpPr>
        <p:spPr>
          <a:xfrm>
            <a:off x="10290810" y="6647021"/>
            <a:ext cx="370212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Django authentication views</a:t>
            </a:r>
            <a:endParaRPr lang="en-US" sz="1450" dirty="0"/>
          </a:p>
        </p:txBody>
      </p:sp>
      <p:sp>
        <p:nvSpPr>
          <p:cNvPr id="22" name="Text 15"/>
          <p:cNvSpPr/>
          <p:nvPr/>
        </p:nvSpPr>
        <p:spPr>
          <a:xfrm>
            <a:off x="10290810" y="7006233"/>
            <a:ext cx="370212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Conversation management</a:t>
            </a:r>
            <a:endParaRPr lang="en-US" sz="1450" dirty="0"/>
          </a:p>
        </p:txBody>
      </p:sp>
      <p:sp>
        <p:nvSpPr>
          <p:cNvPr id="23" name="Text 16"/>
          <p:cNvSpPr/>
          <p:nvPr/>
        </p:nvSpPr>
        <p:spPr>
          <a:xfrm>
            <a:off x="10290810" y="7365444"/>
            <a:ext cx="370212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Speech processing services</a:t>
            </a:r>
            <a:endParaRPr lang="en-US" sz="14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171E97-802D-484B-BFC8-11762AA5B580}"/>
              </a:ext>
            </a:extLst>
          </p:cNvPr>
          <p:cNvSpPr/>
          <p:nvPr/>
        </p:nvSpPr>
        <p:spPr>
          <a:xfrm>
            <a:off x="12870180" y="7800974"/>
            <a:ext cx="1760220" cy="362904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24163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925" y="578168"/>
            <a:ext cx="6569393" cy="656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Comprehensive Feature Set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5925" y="1655683"/>
            <a:ext cx="473035" cy="473035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4" name="Text 2"/>
          <p:cNvSpPr/>
          <p:nvPr/>
        </p:nvSpPr>
        <p:spPr>
          <a:xfrm>
            <a:off x="1419225" y="1727954"/>
            <a:ext cx="3416022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Secure User Authentication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1419225" y="2182654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Complete registration, login, and logout system ensuring user privacy and data protection</a:t>
            </a:r>
            <a:endParaRPr lang="en-US" sz="1650" dirty="0"/>
          </a:p>
        </p:txBody>
      </p:sp>
      <p:sp>
        <p:nvSpPr>
          <p:cNvPr id="6" name="Shape 4"/>
          <p:cNvSpPr/>
          <p:nvPr/>
        </p:nvSpPr>
        <p:spPr>
          <a:xfrm>
            <a:off x="735925" y="2939534"/>
            <a:ext cx="473035" cy="473035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7" name="Text 5"/>
          <p:cNvSpPr/>
          <p:nvPr/>
        </p:nvSpPr>
        <p:spPr>
          <a:xfrm>
            <a:off x="1419225" y="3011805"/>
            <a:ext cx="3284696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Real-time Empathetic Chat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1419225" y="3466505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Intelligent conversation engine providing emotion-aware responses with contextual understanding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35925" y="4223385"/>
            <a:ext cx="473035" cy="473035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10" name="Text 8"/>
          <p:cNvSpPr/>
          <p:nvPr/>
        </p:nvSpPr>
        <p:spPr>
          <a:xfrm>
            <a:off x="1419225" y="4295656"/>
            <a:ext cx="3416022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Advanced Voice Integration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1419225" y="4750356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Seamless voice-to-text recognition and text-to-speech synthesis for accessible communication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735925" y="5507236"/>
            <a:ext cx="473035" cy="473035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13" name="Text 11"/>
          <p:cNvSpPr/>
          <p:nvPr/>
        </p:nvSpPr>
        <p:spPr>
          <a:xfrm>
            <a:off x="1419225" y="5579507"/>
            <a:ext cx="315325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 err="1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multilanguages</a:t>
            </a:r>
            <a:r>
              <a:rPr lang="en-US" sz="20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 Translation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1419225" y="6034207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Bidirectional translation between English and regional languages including Malayalam support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735925" y="6791087"/>
            <a:ext cx="473035" cy="473035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16" name="Text 14"/>
          <p:cNvSpPr/>
          <p:nvPr/>
        </p:nvSpPr>
        <p:spPr>
          <a:xfrm>
            <a:off x="1419225" y="6863358"/>
            <a:ext cx="4204335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Comprehensive History Management</a:t>
            </a:r>
            <a:endParaRPr lang="en-US" sz="2050" dirty="0"/>
          </a:p>
        </p:txBody>
      </p:sp>
      <p:sp>
        <p:nvSpPr>
          <p:cNvPr id="17" name="Text 15"/>
          <p:cNvSpPr/>
          <p:nvPr/>
        </p:nvSpPr>
        <p:spPr>
          <a:xfrm>
            <a:off x="1419225" y="7318058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Secure storage, viewing, and clearing of conversation history with personalised user profiles</a:t>
            </a:r>
            <a:endParaRPr lang="en-US" sz="16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189B1C-DE52-4847-AA37-2D73C2ECDF7F}"/>
              </a:ext>
            </a:extLst>
          </p:cNvPr>
          <p:cNvSpPr/>
          <p:nvPr/>
        </p:nvSpPr>
        <p:spPr>
          <a:xfrm>
            <a:off x="12870180" y="7800974"/>
            <a:ext cx="1760220" cy="362904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24163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0793" y="496014"/>
            <a:ext cx="540639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User Experience Workflow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7303770" y="1419701"/>
            <a:ext cx="22860" cy="6313765"/>
          </a:xfrm>
          <a:prstGeom prst="roundRect">
            <a:avLst>
              <a:gd name="adj" fmla="val 118281"/>
            </a:avLst>
          </a:prstGeom>
          <a:solidFill>
            <a:srgbClr val="5C4E69"/>
          </a:solidFill>
          <a:ln/>
        </p:spPr>
      </p:sp>
      <p:sp>
        <p:nvSpPr>
          <p:cNvPr id="4" name="Shape 2"/>
          <p:cNvSpPr/>
          <p:nvPr/>
        </p:nvSpPr>
        <p:spPr>
          <a:xfrm>
            <a:off x="6594634" y="1611035"/>
            <a:ext cx="540663" cy="22860"/>
          </a:xfrm>
          <a:prstGeom prst="roundRect">
            <a:avLst>
              <a:gd name="adj" fmla="val 118281"/>
            </a:avLst>
          </a:prstGeom>
          <a:solidFill>
            <a:srgbClr val="5C4E69"/>
          </a:solidFill>
          <a:ln/>
        </p:spPr>
      </p:sp>
      <p:sp>
        <p:nvSpPr>
          <p:cNvPr id="5" name="Shape 3"/>
          <p:cNvSpPr/>
          <p:nvPr/>
        </p:nvSpPr>
        <p:spPr>
          <a:xfrm>
            <a:off x="7112437" y="1419701"/>
            <a:ext cx="405527" cy="405527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6" name="Text 4"/>
          <p:cNvSpPr/>
          <p:nvPr/>
        </p:nvSpPr>
        <p:spPr>
          <a:xfrm>
            <a:off x="7180064" y="1453515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4160877" y="1481614"/>
            <a:ext cx="2253139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Authentication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630793" y="1871305"/>
            <a:ext cx="5783223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User securely logs in or creates new account with privacy protection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7495103" y="2692360"/>
            <a:ext cx="540663" cy="22860"/>
          </a:xfrm>
          <a:prstGeom prst="roundRect">
            <a:avLst>
              <a:gd name="adj" fmla="val 118281"/>
            </a:avLst>
          </a:prstGeom>
          <a:solidFill>
            <a:srgbClr val="5C4E69"/>
          </a:solidFill>
          <a:ln/>
        </p:spPr>
      </p:sp>
      <p:sp>
        <p:nvSpPr>
          <p:cNvPr id="10" name="Shape 8"/>
          <p:cNvSpPr/>
          <p:nvPr/>
        </p:nvSpPr>
        <p:spPr>
          <a:xfrm>
            <a:off x="7112437" y="2501027"/>
            <a:ext cx="405527" cy="405527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11" name="Text 9"/>
          <p:cNvSpPr/>
          <p:nvPr/>
        </p:nvSpPr>
        <p:spPr>
          <a:xfrm>
            <a:off x="7180064" y="2534841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8216384" y="2562939"/>
            <a:ext cx="2477929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Input Method Selection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8216384" y="2952631"/>
            <a:ext cx="5783223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Choice between typing text message or recording voice input for maximum accessibility</a:t>
            </a:r>
            <a:endParaRPr lang="en-US" sz="1400" dirty="0"/>
          </a:p>
        </p:txBody>
      </p:sp>
      <p:sp>
        <p:nvSpPr>
          <p:cNvPr id="14" name="Shape 12"/>
          <p:cNvSpPr/>
          <p:nvPr/>
        </p:nvSpPr>
        <p:spPr>
          <a:xfrm>
            <a:off x="6594634" y="3624501"/>
            <a:ext cx="540663" cy="22860"/>
          </a:xfrm>
          <a:prstGeom prst="roundRect">
            <a:avLst>
              <a:gd name="adj" fmla="val 118281"/>
            </a:avLst>
          </a:prstGeom>
          <a:solidFill>
            <a:srgbClr val="5C4E69"/>
          </a:solidFill>
          <a:ln/>
        </p:spPr>
      </p:sp>
      <p:sp>
        <p:nvSpPr>
          <p:cNvPr id="15" name="Shape 13"/>
          <p:cNvSpPr/>
          <p:nvPr/>
        </p:nvSpPr>
        <p:spPr>
          <a:xfrm>
            <a:off x="7112437" y="3433167"/>
            <a:ext cx="405527" cy="405527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16" name="Text 14"/>
          <p:cNvSpPr/>
          <p:nvPr/>
        </p:nvSpPr>
        <p:spPr>
          <a:xfrm>
            <a:off x="7180064" y="3466981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4160877" y="3495080"/>
            <a:ext cx="2253139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Speech Processing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630793" y="3884771"/>
            <a:ext cx="5783223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Voice messages automatically converted to text using advanced Whisper technology</a:t>
            </a:r>
            <a:endParaRPr lang="en-US" sz="1400" dirty="0"/>
          </a:p>
        </p:txBody>
      </p:sp>
      <p:sp>
        <p:nvSpPr>
          <p:cNvPr id="19" name="Shape 17"/>
          <p:cNvSpPr/>
          <p:nvPr/>
        </p:nvSpPr>
        <p:spPr>
          <a:xfrm>
            <a:off x="7495103" y="4556641"/>
            <a:ext cx="540663" cy="22860"/>
          </a:xfrm>
          <a:prstGeom prst="roundRect">
            <a:avLst>
              <a:gd name="adj" fmla="val 118281"/>
            </a:avLst>
          </a:prstGeom>
          <a:solidFill>
            <a:srgbClr val="5C4E69"/>
          </a:solidFill>
          <a:ln/>
        </p:spPr>
      </p:sp>
      <p:sp>
        <p:nvSpPr>
          <p:cNvPr id="20" name="Shape 18"/>
          <p:cNvSpPr/>
          <p:nvPr/>
        </p:nvSpPr>
        <p:spPr>
          <a:xfrm>
            <a:off x="7112437" y="4365308"/>
            <a:ext cx="405527" cy="405527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21" name="Text 19"/>
          <p:cNvSpPr/>
          <p:nvPr/>
        </p:nvSpPr>
        <p:spPr>
          <a:xfrm>
            <a:off x="7180064" y="4399121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4</a:t>
            </a:r>
            <a:endParaRPr lang="en-US" sz="2100" dirty="0"/>
          </a:p>
        </p:txBody>
      </p:sp>
      <p:sp>
        <p:nvSpPr>
          <p:cNvPr id="22" name="Text 20"/>
          <p:cNvSpPr/>
          <p:nvPr/>
        </p:nvSpPr>
        <p:spPr>
          <a:xfrm>
            <a:off x="8216384" y="4427220"/>
            <a:ext cx="2253139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Emotion Analysis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8216384" y="4816912"/>
            <a:ext cx="5783223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System analyses emotional context and generates contextually appropriate empathetic response</a:t>
            </a:r>
            <a:endParaRPr lang="en-US" sz="1400" dirty="0"/>
          </a:p>
        </p:txBody>
      </p:sp>
      <p:sp>
        <p:nvSpPr>
          <p:cNvPr id="24" name="Shape 22"/>
          <p:cNvSpPr/>
          <p:nvPr/>
        </p:nvSpPr>
        <p:spPr>
          <a:xfrm>
            <a:off x="6594634" y="5488781"/>
            <a:ext cx="540663" cy="22860"/>
          </a:xfrm>
          <a:prstGeom prst="roundRect">
            <a:avLst>
              <a:gd name="adj" fmla="val 118281"/>
            </a:avLst>
          </a:prstGeom>
          <a:solidFill>
            <a:srgbClr val="5C4E69"/>
          </a:solidFill>
          <a:ln/>
        </p:spPr>
      </p:sp>
      <p:sp>
        <p:nvSpPr>
          <p:cNvPr id="25" name="Shape 23"/>
          <p:cNvSpPr/>
          <p:nvPr/>
        </p:nvSpPr>
        <p:spPr>
          <a:xfrm>
            <a:off x="7112437" y="5297448"/>
            <a:ext cx="405527" cy="405527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26" name="Text 24"/>
          <p:cNvSpPr/>
          <p:nvPr/>
        </p:nvSpPr>
        <p:spPr>
          <a:xfrm>
            <a:off x="7180064" y="5331262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5</a:t>
            </a:r>
            <a:endParaRPr lang="en-US" sz="2100" dirty="0"/>
          </a:p>
        </p:txBody>
      </p:sp>
      <p:sp>
        <p:nvSpPr>
          <p:cNvPr id="27" name="Text 25"/>
          <p:cNvSpPr/>
          <p:nvPr/>
        </p:nvSpPr>
        <p:spPr>
          <a:xfrm>
            <a:off x="4160877" y="5359360"/>
            <a:ext cx="2253139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Response Delivery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630793" y="5749052"/>
            <a:ext cx="5783223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Reply displayed in chat interface and spoken aloud through text-to-speech synthesis</a:t>
            </a:r>
            <a:endParaRPr lang="en-US" sz="1400" dirty="0"/>
          </a:p>
        </p:txBody>
      </p:sp>
      <p:sp>
        <p:nvSpPr>
          <p:cNvPr id="29" name="Shape 27"/>
          <p:cNvSpPr/>
          <p:nvPr/>
        </p:nvSpPr>
        <p:spPr>
          <a:xfrm>
            <a:off x="7495103" y="6420922"/>
            <a:ext cx="540663" cy="22860"/>
          </a:xfrm>
          <a:prstGeom prst="roundRect">
            <a:avLst>
              <a:gd name="adj" fmla="val 118281"/>
            </a:avLst>
          </a:prstGeom>
          <a:solidFill>
            <a:srgbClr val="5C4E69"/>
          </a:solidFill>
          <a:ln/>
        </p:spPr>
      </p:sp>
      <p:sp>
        <p:nvSpPr>
          <p:cNvPr id="30" name="Shape 28"/>
          <p:cNvSpPr/>
          <p:nvPr/>
        </p:nvSpPr>
        <p:spPr>
          <a:xfrm>
            <a:off x="7112437" y="6229588"/>
            <a:ext cx="405527" cy="405527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31" name="Text 29"/>
          <p:cNvSpPr/>
          <p:nvPr/>
        </p:nvSpPr>
        <p:spPr>
          <a:xfrm>
            <a:off x="7180064" y="6263402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6</a:t>
            </a:r>
            <a:endParaRPr lang="en-US" sz="2100" dirty="0"/>
          </a:p>
        </p:txBody>
      </p:sp>
      <p:sp>
        <p:nvSpPr>
          <p:cNvPr id="32" name="Text 30"/>
          <p:cNvSpPr/>
          <p:nvPr/>
        </p:nvSpPr>
        <p:spPr>
          <a:xfrm>
            <a:off x="8216384" y="6291501"/>
            <a:ext cx="2253139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Additional Options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8216384" y="6681192"/>
            <a:ext cx="5783223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Users can translate responses or manage conversation history as needed</a:t>
            </a:r>
            <a:endParaRPr lang="en-US" sz="1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B028E90-D7D6-4643-8878-E3F2E92EBFFB}"/>
              </a:ext>
            </a:extLst>
          </p:cNvPr>
          <p:cNvSpPr/>
          <p:nvPr/>
        </p:nvSpPr>
        <p:spPr>
          <a:xfrm>
            <a:off x="12870180" y="7800974"/>
            <a:ext cx="1760220" cy="362904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24163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3476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Shape 1"/>
          <p:cNvSpPr/>
          <p:nvPr/>
        </p:nvSpPr>
        <p:spPr>
          <a:xfrm>
            <a:off x="793790" y="4566199"/>
            <a:ext cx="13042821" cy="35957"/>
          </a:xfrm>
          <a:prstGeom prst="rect">
            <a:avLst/>
          </a:prstGeom>
          <a:solidFill>
            <a:srgbClr val="DAD1E6">
              <a:alpha val="5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793790" y="5084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66523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Advanced emotion detection algorithms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10743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Integration with professional counselling services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54962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Extended multilingual capabilities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99182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Mobile application development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506134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27A36B-B10F-4B85-BB83-77F89DAF313C}"/>
              </a:ext>
            </a:extLst>
          </p:cNvPr>
          <p:cNvSpPr/>
          <p:nvPr/>
        </p:nvSpPr>
        <p:spPr>
          <a:xfrm>
            <a:off x="12870180" y="7800974"/>
            <a:ext cx="1760220" cy="362904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24163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0"/>
            <a:ext cx="91440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33349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491</Words>
  <Application>Microsoft Office PowerPoint</Application>
  <PresentationFormat>Custom</PresentationFormat>
  <Paragraphs>91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Inconsolata Bold</vt:lpstr>
      <vt:lpstr>Fira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noor muhammed</dc:creator>
  <cp:lastModifiedBy>Arjun K</cp:lastModifiedBy>
  <cp:revision>4</cp:revision>
  <dcterms:created xsi:type="dcterms:W3CDTF">2025-09-16T07:02:24Z</dcterms:created>
  <dcterms:modified xsi:type="dcterms:W3CDTF">2025-09-16T10:39:28Z</dcterms:modified>
</cp:coreProperties>
</file>